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handoutMasterIdLst>
    <p:handoutMasterId r:id="rId23"/>
  </p:handoutMasterIdLst>
  <p:sldIdLst>
    <p:sldId id="257" r:id="rId2"/>
    <p:sldId id="258" r:id="rId3"/>
    <p:sldId id="276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5" r:id="rId18"/>
    <p:sldId id="272" r:id="rId19"/>
    <p:sldId id="273" r:id="rId20"/>
    <p:sldId id="274" r:id="rId21"/>
  </p:sldIdLst>
  <p:sldSz cx="9906000" cy="6858000" type="A4"/>
  <p:notesSz cx="9144000" cy="6858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8000"/>
    <a:srgbClr val="008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-1164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11" d="100"/>
          <a:sy n="111" d="100"/>
        </p:scale>
        <p:origin x="-630" y="-90"/>
      </p:cViewPr>
      <p:guideLst>
        <p:guide orient="horz" pos="2160"/>
        <p:guide pos="288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126DFD7-D09E-4388-A7AD-F2655F0FEAA3}" type="datetimeFigureOut">
              <a:rPr lang="pt-BR"/>
              <a:pPr>
                <a:defRPr/>
              </a:pPr>
              <a:t>24/05/2012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A052E55-8E66-4B93-BF6C-02CFD94BD29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6B7F4-2352-454B-A69A-6A008A69A44F}" type="datetimeFigureOut">
              <a:rPr lang="pt-BR" smtClean="0"/>
              <a:pPr/>
              <a:t>24/05/2012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97DAF8-D2E2-4035-8E01-C3773F9BF86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7DAF8-D2E2-4035-8E01-C3773F9BF86E}" type="slidenum">
              <a:rPr lang="pt-BR" smtClean="0"/>
              <a:pPr/>
              <a:t>1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7DAF8-D2E2-4035-8E01-C3773F9BF86E}" type="slidenum">
              <a:rPr lang="pt-BR" smtClean="0"/>
              <a:pPr/>
              <a:t>2</a:t>
            </a:fld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7DAF8-D2E2-4035-8E01-C3773F9BF86E}" type="slidenum">
              <a:rPr lang="pt-BR" smtClean="0"/>
              <a:pPr/>
              <a:t>3</a:t>
            </a:fld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7DAF8-D2E2-4035-8E01-C3773F9BF86E}" type="slidenum">
              <a:rPr lang="pt-BR" smtClean="0"/>
              <a:pPr/>
              <a:t>4</a:t>
            </a:fld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7DAF8-D2E2-4035-8E01-C3773F9BF86E}" type="slidenum">
              <a:rPr lang="pt-BR" smtClean="0"/>
              <a:pPr/>
              <a:t>5</a:t>
            </a:fld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7DAF8-D2E2-4035-8E01-C3773F9BF86E}" type="slidenum">
              <a:rPr lang="pt-BR" smtClean="0"/>
              <a:pPr/>
              <a:t>6</a:t>
            </a:fld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7DAF8-D2E2-4035-8E01-C3773F9BF86E}" type="slidenum">
              <a:rPr lang="pt-BR" smtClean="0"/>
              <a:pPr/>
              <a:t>7</a:t>
            </a:fld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7DAF8-D2E2-4035-8E01-C3773F9BF86E}" type="slidenum">
              <a:rPr lang="pt-BR" smtClean="0"/>
              <a:pPr/>
              <a:t>8</a:t>
            </a:fld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7DAF8-D2E2-4035-8E01-C3773F9BF86E}" type="slidenum">
              <a:rPr lang="pt-BR" smtClean="0"/>
              <a:pPr/>
              <a:t>9</a:t>
            </a:fld>
            <a:endParaRPr 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7DAF8-D2E2-4035-8E01-C3773F9BF86E}" type="slidenum">
              <a:rPr lang="pt-BR" smtClean="0"/>
              <a:pPr/>
              <a:t>10</a:t>
            </a:fld>
            <a:endParaRPr 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7DAF8-D2E2-4035-8E01-C3773F9BF86E}" type="slidenum">
              <a:rPr lang="pt-BR" smtClean="0"/>
              <a:pPr/>
              <a:t>11</a:t>
            </a:fld>
            <a:endParaRPr lang="pt-B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7DAF8-D2E2-4035-8E01-C3773F9BF86E}" type="slidenum">
              <a:rPr lang="pt-BR" smtClean="0"/>
              <a:pPr/>
              <a:t>12</a:t>
            </a:fld>
            <a:endParaRPr lang="pt-B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7DAF8-D2E2-4035-8E01-C3773F9BF86E}" type="slidenum">
              <a:rPr lang="pt-BR" smtClean="0"/>
              <a:pPr/>
              <a:t>13</a:t>
            </a:fld>
            <a:endParaRPr lang="pt-B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7DAF8-D2E2-4035-8E01-C3773F9BF86E}" type="slidenum">
              <a:rPr lang="pt-BR" smtClean="0"/>
              <a:pPr/>
              <a:t>14</a:t>
            </a:fld>
            <a:endParaRPr lang="pt-B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7DAF8-D2E2-4035-8E01-C3773F9BF86E}" type="slidenum">
              <a:rPr lang="pt-BR" smtClean="0"/>
              <a:pPr/>
              <a:t>15</a:t>
            </a:fld>
            <a:endParaRPr lang="pt-B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7DAF8-D2E2-4035-8E01-C3773F9BF86E}" type="slidenum">
              <a:rPr lang="pt-BR" smtClean="0"/>
              <a:pPr/>
              <a:t>16</a:t>
            </a:fld>
            <a:endParaRPr lang="pt-B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7DAF8-D2E2-4035-8E01-C3773F9BF86E}" type="slidenum">
              <a:rPr lang="pt-BR" smtClean="0"/>
              <a:pPr/>
              <a:t>17</a:t>
            </a:fld>
            <a:endParaRPr lang="pt-B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7DAF8-D2E2-4035-8E01-C3773F9BF86E}" type="slidenum">
              <a:rPr lang="pt-BR" smtClean="0"/>
              <a:pPr/>
              <a:t>18</a:t>
            </a:fld>
            <a:endParaRPr lang="pt-B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7DAF8-D2E2-4035-8E01-C3773F9BF86E}" type="slidenum">
              <a:rPr lang="pt-BR" smtClean="0"/>
              <a:pPr/>
              <a:t>19</a:t>
            </a:fld>
            <a:endParaRPr lang="pt-B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7DAF8-D2E2-4035-8E01-C3773F9BF86E}" type="slidenum">
              <a:rPr lang="pt-BR" smtClean="0"/>
              <a:pPr/>
              <a:t>20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 Titul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633000" y="3059999"/>
            <a:ext cx="8640000" cy="2160000"/>
          </a:xfrm>
          <a:prstGeom prst="rect">
            <a:avLst/>
          </a:prstGeom>
        </p:spPr>
        <p:txBody>
          <a:bodyPr tIns="0" bIns="0"/>
          <a:lstStyle>
            <a:lvl1pPr>
              <a:defRPr b="1">
                <a:solidFill>
                  <a:srgbClr val="0066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8" name="Subtítulo 2"/>
          <p:cNvSpPr>
            <a:spLocks noGrp="1"/>
          </p:cNvSpPr>
          <p:nvPr>
            <p:ph type="subTitle" idx="1"/>
          </p:nvPr>
        </p:nvSpPr>
        <p:spPr>
          <a:xfrm>
            <a:off x="1353000" y="1800000"/>
            <a:ext cx="7200000" cy="1440000"/>
          </a:xfrm>
          <a:prstGeom prst="rect">
            <a:avLst/>
          </a:prstGeom>
        </p:spPr>
        <p:txBody>
          <a:bodyPr tIns="0" bIns="0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Clique para editar o estilo do subtítulo mestre</a:t>
            </a:r>
            <a:endParaRPr lang="pt-B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6000" y="540000"/>
            <a:ext cx="8532000" cy="11430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3800" b="1">
                <a:solidFill>
                  <a:srgbClr val="0066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8000" y="1440000"/>
            <a:ext cx="9360000" cy="4140000"/>
          </a:xfrm>
          <a:prstGeom prst="rect">
            <a:avLst/>
          </a:prstGeom>
        </p:spPr>
        <p:txBody>
          <a:bodyPr lIns="0" tIns="0" rIns="0" bIns="0"/>
          <a:lstStyle>
            <a:lvl1pPr marL="360000" indent="-360000">
              <a:spcBef>
                <a:spcPts val="800"/>
              </a:spcBef>
              <a:spcAft>
                <a:spcPts val="0"/>
              </a:spcAft>
              <a:buClr>
                <a:srgbClr val="006600"/>
              </a:buClr>
              <a:defRPr sz="2800">
                <a:latin typeface="Arial" pitchFamily="34" charset="0"/>
                <a:cs typeface="Arial" pitchFamily="34" charset="0"/>
              </a:defRPr>
            </a:lvl1pPr>
            <a:lvl2pPr marL="720000" indent="-360000">
              <a:spcBef>
                <a:spcPts val="600"/>
              </a:spcBef>
              <a:spcAft>
                <a:spcPts val="0"/>
              </a:spcAft>
              <a:defRPr sz="2400">
                <a:latin typeface="Arial" pitchFamily="34" charset="0"/>
                <a:cs typeface="Arial" pitchFamily="34" charset="0"/>
              </a:defRPr>
            </a:lvl2pPr>
            <a:lvl3pPr>
              <a:buNone/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3F2BE60-A1F9-45E8-A372-B6F202A32443}" type="datetimeFigureOut">
              <a:rPr lang="pt-BR"/>
              <a:pPr>
                <a:defRPr/>
              </a:pPr>
              <a:t>24/05/2012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5B37999-8295-4B3E-A0D2-A8068214870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6EDE104-BD53-4D1D-B5C2-C4B1033F4973}" type="datetimeFigureOut">
              <a:rPr lang="pt-BR"/>
              <a:pPr>
                <a:defRPr/>
              </a:pPr>
              <a:t>24/05/2012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28F04E7-A066-4FF9-8CC4-3F653ED065C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0D5D432-9CF5-4D1C-BF52-626871266BE1}" type="datetimeFigureOut">
              <a:rPr lang="pt-BR"/>
              <a:pPr>
                <a:defRPr/>
              </a:pPr>
              <a:t>24/05/2012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BF87462-FED5-4AA5-8DD0-E04C6A5C576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FA73AF3-36F2-468F-A568-34392C1BDFD3}" type="datetimeFigureOut">
              <a:rPr lang="pt-BR"/>
              <a:pPr>
                <a:defRPr/>
              </a:pPr>
              <a:t>24/05/2012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7CF59A3-A660-4B80-965C-7341C841B93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C39A876-49FB-4CED-889D-8ACC4B567B36}" type="datetimeFigureOut">
              <a:rPr lang="pt-BR"/>
              <a:pPr>
                <a:defRPr/>
              </a:pPr>
              <a:t>24/05/2012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E1EE42F-8369-4499-A82B-28AF7D0AFB8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B17ECAA-4B23-42E6-BD9C-3F56933D2FF6}" type="datetimeFigureOut">
              <a:rPr lang="pt-BR"/>
              <a:pPr>
                <a:defRPr/>
              </a:pPr>
              <a:t>24/05/2012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A3EFDE7F-C952-413E-970F-E49C44683EF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AB500D89-944D-4096-A730-CB3E4FA51189}" type="datetimeFigureOut">
              <a:rPr lang="pt-BR"/>
              <a:pPr>
                <a:defRPr/>
              </a:pPr>
              <a:t>24/05/2012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648E504-C023-4075-89F7-C7ACEDF1D9C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F243E04-0A81-4585-BBDB-A4DFE84C3BC6}" type="datetimeFigureOut">
              <a:rPr lang="pt-BR"/>
              <a:pPr>
                <a:defRPr/>
              </a:pPr>
              <a:t>24/05/2012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DD49AC9-7E98-469B-B1D3-CE4B1B013B0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07DA645-85A8-41FA-A10D-E2796E590683}" type="datetimeFigureOut">
              <a:rPr lang="pt-BR"/>
              <a:pPr>
                <a:defRPr/>
              </a:pPr>
              <a:t>24/05/2012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21D495C-B40D-4A84-B342-678384646F2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"/>
          <p:cNvSpPr txBox="1"/>
          <p:nvPr userDrawn="1"/>
        </p:nvSpPr>
        <p:spPr>
          <a:xfrm>
            <a:off x="233363" y="198438"/>
            <a:ext cx="5400675" cy="13811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900" b="1" dirty="0">
                <a:ea typeface="Geneva" pitchFamily="-112" charset="-128"/>
                <a:cs typeface="Arial" pitchFamily="34" charset="0"/>
              </a:rPr>
              <a:t>Desenvolvimento Motor ao Longo da </a:t>
            </a:r>
            <a:r>
              <a:rPr lang="pt-BR" sz="900" b="1" dirty="0" smtClean="0">
                <a:ea typeface="Geneva" pitchFamily="-112" charset="-128"/>
                <a:cs typeface="Arial" pitchFamily="34" charset="0"/>
              </a:rPr>
              <a:t>Vida</a:t>
            </a:r>
            <a:endParaRPr lang="pt-BR" sz="900" b="1" dirty="0">
              <a:ea typeface="Geneva" pitchFamily="-112" charset="-128"/>
              <a:cs typeface="Arial" pitchFamily="34" charset="0"/>
            </a:endParaRPr>
          </a:p>
        </p:txBody>
      </p:sp>
      <p:cxnSp>
        <p:nvCxnSpPr>
          <p:cNvPr id="11" name="Straight Connector 4"/>
          <p:cNvCxnSpPr>
            <a:cxnSpLocks noChangeShapeType="1"/>
          </p:cNvCxnSpPr>
          <p:nvPr userDrawn="1"/>
        </p:nvCxnSpPr>
        <p:spPr bwMode="auto">
          <a:xfrm>
            <a:off x="233363" y="360363"/>
            <a:ext cx="8531225" cy="1587"/>
          </a:xfrm>
          <a:prstGeom prst="line">
            <a:avLst/>
          </a:prstGeom>
          <a:noFill/>
          <a:ln w="9525">
            <a:solidFill>
              <a:srgbClr val="0066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ctrTitle"/>
          </p:nvPr>
        </p:nvSpPr>
        <p:spPr bwMode="auto">
          <a:xfrm>
            <a:off x="633413" y="1340768"/>
            <a:ext cx="8639175" cy="2159000"/>
          </a:xfrm>
          <a:noFill/>
          <a:ln>
            <a:miter lim="800000"/>
            <a:headEnd/>
            <a:tailEnd/>
          </a:ln>
        </p:spPr>
        <p:txBody>
          <a:bodyPr vert="horz" wrap="square" lIns="91440" rIns="9144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pt-BR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Perspectivas Teóricas no Desenvolvimento Motor</a:t>
            </a:r>
            <a:br>
              <a:rPr lang="pt-BR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pt-BR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pt-BR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pt-BR" sz="32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Prof. Luciano </a:t>
            </a:r>
            <a:r>
              <a:rPr lang="pt-BR" sz="320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Basso</a:t>
            </a:r>
            <a:endParaRPr lang="pt-BR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upo 7"/>
          <p:cNvGrpSpPr>
            <a:grpSpLocks/>
          </p:cNvGrpSpPr>
          <p:nvPr/>
        </p:nvGrpSpPr>
        <p:grpSpPr bwMode="auto">
          <a:xfrm>
            <a:off x="911225" y="2143125"/>
            <a:ext cx="8083550" cy="3571875"/>
            <a:chOff x="870916" y="2143116"/>
            <a:chExt cx="8082612" cy="3571900"/>
          </a:xfrm>
        </p:grpSpPr>
        <p:pic>
          <p:nvPicPr>
            <p:cNvPr id="13316" name="Picture 12" descr="fig02_01b"/>
            <p:cNvPicPr>
              <a:picLocks noChangeAspect="1" noChangeArrowheads="1"/>
            </p:cNvPicPr>
            <p:nvPr/>
          </p:nvPicPr>
          <p:blipFill>
            <a:blip r:embed="rId3" cstate="print"/>
            <a:srcRect b="10675"/>
            <a:stretch>
              <a:fillRect/>
            </a:stretch>
          </p:blipFill>
          <p:spPr bwMode="auto">
            <a:xfrm>
              <a:off x="4143343" y="2178041"/>
              <a:ext cx="2280163" cy="3179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7" name="Picture 14" descr="fig02_01a"/>
            <p:cNvPicPr>
              <a:picLocks noChangeAspect="1" noChangeArrowheads="1"/>
            </p:cNvPicPr>
            <p:nvPr/>
          </p:nvPicPr>
          <p:blipFill>
            <a:blip r:embed="rId4" cstate="print"/>
            <a:srcRect b="4828"/>
            <a:stretch>
              <a:fillRect/>
            </a:stretch>
          </p:blipFill>
          <p:spPr bwMode="auto">
            <a:xfrm>
              <a:off x="870916" y="2940060"/>
              <a:ext cx="3153389" cy="1703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8" name="Picture 15" descr="fig02_01c"/>
            <p:cNvPicPr>
              <a:picLocks noChangeAspect="1" noChangeArrowheads="1"/>
            </p:cNvPicPr>
            <p:nvPr/>
          </p:nvPicPr>
          <p:blipFill>
            <a:blip r:embed="rId5" cstate="print"/>
            <a:srcRect b="10565"/>
            <a:stretch>
              <a:fillRect/>
            </a:stretch>
          </p:blipFill>
          <p:spPr bwMode="auto">
            <a:xfrm>
              <a:off x="6582220" y="2143116"/>
              <a:ext cx="2371308" cy="3571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315" name="Título 1"/>
          <p:cNvSpPr>
            <a:spLocks noGrp="1"/>
          </p:cNvSpPr>
          <p:nvPr>
            <p:ph type="title"/>
          </p:nvPr>
        </p:nvSpPr>
        <p:spPr bwMode="auto">
          <a:xfrm>
            <a:off x="-87560" y="539750"/>
            <a:ext cx="9993560" cy="11430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dirty="0" smtClean="0"/>
              <a:t>Desenvolvimento Motor:</a:t>
            </a:r>
            <a:br>
              <a:rPr lang="pt-BR" dirty="0" smtClean="0"/>
            </a:br>
            <a:r>
              <a:rPr lang="pt-BR" dirty="0" smtClean="0">
                <a:solidFill>
                  <a:srgbClr val="FF0000"/>
                </a:solidFill>
              </a:rPr>
              <a:t>O que </a:t>
            </a:r>
            <a:r>
              <a:rPr lang="pt-BR" dirty="0" smtClean="0">
                <a:solidFill>
                  <a:srgbClr val="FF0000"/>
                </a:solidFill>
              </a:rPr>
              <a:t>e quando </a:t>
            </a:r>
            <a:r>
              <a:rPr lang="pt-BR" dirty="0" smtClean="0"/>
              <a:t>ocorre</a:t>
            </a:r>
            <a:r>
              <a:rPr lang="pt-BR" dirty="0" smtClean="0"/>
              <a:t>?</a:t>
            </a:r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7"/>
          <p:cNvGrpSpPr>
            <a:grpSpLocks/>
          </p:cNvGrpSpPr>
          <p:nvPr/>
        </p:nvGrpSpPr>
        <p:grpSpPr bwMode="auto">
          <a:xfrm>
            <a:off x="911225" y="2143125"/>
            <a:ext cx="8083550" cy="3571875"/>
            <a:chOff x="870916" y="2143116"/>
            <a:chExt cx="8082612" cy="3571900"/>
          </a:xfrm>
        </p:grpSpPr>
        <p:pic>
          <p:nvPicPr>
            <p:cNvPr id="13316" name="Picture 12" descr="fig02_01b"/>
            <p:cNvPicPr>
              <a:picLocks noChangeAspect="1" noChangeArrowheads="1"/>
            </p:cNvPicPr>
            <p:nvPr/>
          </p:nvPicPr>
          <p:blipFill>
            <a:blip r:embed="rId3" cstate="print"/>
            <a:srcRect b="10675"/>
            <a:stretch>
              <a:fillRect/>
            </a:stretch>
          </p:blipFill>
          <p:spPr bwMode="auto">
            <a:xfrm>
              <a:off x="4143343" y="2178041"/>
              <a:ext cx="2280163" cy="3179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7" name="Picture 14" descr="fig02_01a"/>
            <p:cNvPicPr>
              <a:picLocks noChangeAspect="1" noChangeArrowheads="1"/>
            </p:cNvPicPr>
            <p:nvPr/>
          </p:nvPicPr>
          <p:blipFill>
            <a:blip r:embed="rId4" cstate="print"/>
            <a:srcRect b="4828"/>
            <a:stretch>
              <a:fillRect/>
            </a:stretch>
          </p:blipFill>
          <p:spPr bwMode="auto">
            <a:xfrm>
              <a:off x="870916" y="2940060"/>
              <a:ext cx="3153389" cy="1703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8" name="Picture 15" descr="fig02_01c"/>
            <p:cNvPicPr>
              <a:picLocks noChangeAspect="1" noChangeArrowheads="1"/>
            </p:cNvPicPr>
            <p:nvPr/>
          </p:nvPicPr>
          <p:blipFill>
            <a:blip r:embed="rId5" cstate="print"/>
            <a:srcRect b="10565"/>
            <a:stretch>
              <a:fillRect/>
            </a:stretch>
          </p:blipFill>
          <p:spPr bwMode="auto">
            <a:xfrm>
              <a:off x="6582220" y="2143116"/>
              <a:ext cx="2371308" cy="3571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315" name="Título 1"/>
          <p:cNvSpPr>
            <a:spLocks noGrp="1"/>
          </p:cNvSpPr>
          <p:nvPr>
            <p:ph type="title"/>
          </p:nvPr>
        </p:nvSpPr>
        <p:spPr bwMode="auto">
          <a:xfrm>
            <a:off x="215900" y="539750"/>
            <a:ext cx="8532813" cy="11430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dirty="0" smtClean="0"/>
              <a:t>Desenvolvimento Motor:</a:t>
            </a:r>
            <a:br>
              <a:rPr lang="pt-BR" dirty="0" smtClean="0"/>
            </a:br>
            <a:r>
              <a:rPr lang="pt-BR" dirty="0" smtClean="0">
                <a:solidFill>
                  <a:srgbClr val="FF0000"/>
                </a:solidFill>
              </a:rPr>
              <a:t>Como e por que </a:t>
            </a:r>
            <a:r>
              <a:rPr lang="pt-BR" dirty="0" smtClean="0"/>
              <a:t>ocorre?</a:t>
            </a:r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 bwMode="auto">
          <a:xfrm>
            <a:off x="215900" y="539750"/>
            <a:ext cx="8532813" cy="11430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mtClean="0"/>
              <a:t>Teorias do Desenvolvimento Motor</a:t>
            </a:r>
          </a:p>
        </p:txBody>
      </p:sp>
      <p:sp>
        <p:nvSpPr>
          <p:cNvPr id="14339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287338" y="1439863"/>
            <a:ext cx="9359900" cy="41402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marL="358775" indent="-358775">
              <a:spcAft>
                <a:spcPct val="0"/>
              </a:spcAft>
            </a:pPr>
            <a:r>
              <a:rPr lang="pt-BR" dirty="0" smtClean="0"/>
              <a:t>Perspectiva </a:t>
            </a:r>
            <a:r>
              <a:rPr lang="pt-BR" dirty="0" err="1" smtClean="0"/>
              <a:t>maturacional</a:t>
            </a:r>
            <a:endParaRPr lang="pt-BR" dirty="0" smtClean="0"/>
          </a:p>
          <a:p>
            <a:pPr marL="358775" indent="-358775">
              <a:spcAft>
                <a:spcPct val="0"/>
              </a:spcAft>
            </a:pPr>
            <a:r>
              <a:rPr lang="pt-BR" dirty="0" smtClean="0"/>
              <a:t>Perspectiva do processamento de informação</a:t>
            </a:r>
          </a:p>
          <a:p>
            <a:pPr marL="358775" indent="-358775">
              <a:spcAft>
                <a:spcPct val="0"/>
              </a:spcAft>
            </a:pPr>
            <a:r>
              <a:rPr lang="pt-BR" dirty="0" smtClean="0"/>
              <a:t>Perspectiva ecológica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ítulo 1"/>
          <p:cNvSpPr>
            <a:spLocks noGrp="1"/>
          </p:cNvSpPr>
          <p:nvPr>
            <p:ph type="title"/>
          </p:nvPr>
        </p:nvSpPr>
        <p:spPr bwMode="auto">
          <a:xfrm>
            <a:off x="215900" y="539750"/>
            <a:ext cx="8532813" cy="11430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mtClean="0"/>
              <a:t>Perspectiva Maturacional</a:t>
            </a:r>
          </a:p>
        </p:txBody>
      </p:sp>
      <p:sp>
        <p:nvSpPr>
          <p:cNvPr id="15363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287338" y="1439863"/>
            <a:ext cx="9359900" cy="41402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marL="358775" indent="-358775">
              <a:spcAft>
                <a:spcPct val="0"/>
              </a:spcAft>
            </a:pPr>
            <a:r>
              <a:rPr lang="pt-BR" smtClean="0"/>
              <a:t>Desenvolvimento motor dirigido pelos sistemas maturacionais (sistema neural é importante)</a:t>
            </a:r>
          </a:p>
          <a:p>
            <a:pPr marL="358775" indent="-358775">
              <a:spcAft>
                <a:spcPct val="0"/>
              </a:spcAft>
            </a:pPr>
            <a:r>
              <a:rPr lang="pt-BR" smtClean="0"/>
              <a:t>Influência mínima do ambiente</a:t>
            </a:r>
            <a:endParaRPr lang="pt-BR" sz="3200" b="1" smtClean="0"/>
          </a:p>
          <a:p>
            <a:pPr marL="358775" indent="-358775">
              <a:spcAft>
                <a:spcPct val="0"/>
              </a:spcAft>
            </a:pPr>
            <a:r>
              <a:rPr lang="pt-BR" smtClean="0"/>
              <a:t>Características do desenvolvimento motor</a:t>
            </a:r>
          </a:p>
          <a:p>
            <a:pPr marL="719138" lvl="1" indent="-358775">
              <a:spcAft>
                <a:spcPct val="0"/>
              </a:spcAft>
            </a:pPr>
            <a:r>
              <a:rPr lang="pt-BR" smtClean="0"/>
              <a:t>Qualitativas</a:t>
            </a:r>
          </a:p>
          <a:p>
            <a:pPr marL="719138" lvl="1" indent="-358775">
              <a:spcAft>
                <a:spcPct val="0"/>
              </a:spcAft>
            </a:pPr>
            <a:r>
              <a:rPr lang="pt-BR" smtClean="0"/>
              <a:t>Descontínuas</a:t>
            </a:r>
          </a:p>
          <a:p>
            <a:pPr marL="358775" indent="-358775">
              <a:spcAft>
                <a:spcPct val="0"/>
              </a:spcAft>
            </a:pPr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 bwMode="auto">
          <a:xfrm>
            <a:off x="215900" y="539750"/>
            <a:ext cx="8532813" cy="11430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mtClean="0"/>
              <a:t>História da Perspectiva Maturacional</a:t>
            </a:r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287338" y="1439863"/>
            <a:ext cx="9359900" cy="41402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marL="358775" indent="-358775">
              <a:spcAft>
                <a:spcPct val="0"/>
              </a:spcAft>
            </a:pPr>
            <a:r>
              <a:rPr lang="pt-BR" dirty="0" smtClean="0"/>
              <a:t>Década de 1930: </a:t>
            </a:r>
            <a:r>
              <a:rPr lang="pt-BR" dirty="0" err="1" smtClean="0"/>
              <a:t>Gesell</a:t>
            </a:r>
            <a:r>
              <a:rPr lang="pt-BR" dirty="0" smtClean="0"/>
              <a:t> e McGraw</a:t>
            </a:r>
          </a:p>
          <a:p>
            <a:pPr marL="358775" indent="-358775">
              <a:spcAft>
                <a:spcPct val="0"/>
              </a:spcAft>
            </a:pPr>
            <a:r>
              <a:rPr lang="pt-BR" dirty="0" smtClean="0"/>
              <a:t>Sugeriram uma sequência invariável e geneticamente determinada de desenvolvimento (indivíduos podem ter um tempo único)</a:t>
            </a:r>
          </a:p>
          <a:p>
            <a:pPr marL="358775" indent="-358775">
              <a:spcAft>
                <a:spcPct val="0"/>
              </a:spcAft>
            </a:pPr>
            <a:r>
              <a:rPr lang="pt-BR" dirty="0" smtClean="0"/>
              <a:t>Pesquisa: estratégia de controle entre gêmeos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 l="21429" t="25248" r="10714" b="27262"/>
          <a:stretch>
            <a:fillRect/>
          </a:stretch>
        </p:blipFill>
        <p:spPr bwMode="auto">
          <a:xfrm>
            <a:off x="488504" y="3861048"/>
            <a:ext cx="3024336" cy="2708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27" name="Retângulo 3"/>
          <p:cNvSpPr>
            <a:spLocks noChangeArrowheads="1"/>
          </p:cNvSpPr>
          <p:nvPr/>
        </p:nvSpPr>
        <p:spPr bwMode="auto">
          <a:xfrm>
            <a:off x="3440832" y="6237312"/>
            <a:ext cx="185178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Myrtle</a:t>
            </a:r>
            <a:r>
              <a:rPr kumimoji="0" lang="pt-B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pt-BR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Mcgraw</a:t>
            </a:r>
            <a:r>
              <a:rPr kumimoji="0" lang="pt-B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57256" y="3933056"/>
            <a:ext cx="2308012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29" name="Rectangle 3"/>
          <p:cNvSpPr>
            <a:spLocks noChangeArrowheads="1"/>
          </p:cNvSpPr>
          <p:nvPr/>
        </p:nvSpPr>
        <p:spPr bwMode="auto">
          <a:xfrm>
            <a:off x="7689304" y="6165304"/>
            <a:ext cx="1670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Arnold Gesell</a:t>
            </a: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/>
          <p:cNvSpPr>
            <a:spLocks noGrp="1"/>
          </p:cNvSpPr>
          <p:nvPr>
            <p:ph type="title"/>
          </p:nvPr>
        </p:nvSpPr>
        <p:spPr bwMode="auto">
          <a:xfrm>
            <a:off x="215900" y="539750"/>
            <a:ext cx="8532813" cy="11430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mtClean="0"/>
              <a:t>Interesse dos Maturacionistas</a:t>
            </a:r>
            <a:br>
              <a:rPr lang="pt-BR" smtClean="0"/>
            </a:br>
            <a:r>
              <a:rPr lang="pt-BR" smtClean="0"/>
              <a:t>no Processo</a:t>
            </a:r>
          </a:p>
        </p:txBody>
      </p:sp>
      <p:sp>
        <p:nvSpPr>
          <p:cNvPr id="17411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287338" y="1979613"/>
            <a:ext cx="9359900" cy="41402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marL="358775" indent="-358775">
              <a:spcAft>
                <a:spcPct val="0"/>
              </a:spcAft>
            </a:pPr>
            <a:r>
              <a:rPr lang="pt-BR" smtClean="0"/>
              <a:t>MacGraw (1935) associou as mudanças no comportamento motor com o desenvolvimento do sistema nervoso.</a:t>
            </a:r>
          </a:p>
          <a:p>
            <a:pPr marL="358775" indent="-358775">
              <a:spcAft>
                <a:spcPct val="0"/>
              </a:spcAft>
            </a:pPr>
            <a:r>
              <a:rPr lang="pt-BR" smtClean="0"/>
              <a:t>Postulou que o avanço no sistema nervoso central desencadeia o aparecimento de uma nova habilidade.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ítulo 1"/>
          <p:cNvSpPr>
            <a:spLocks noGrp="1"/>
          </p:cNvSpPr>
          <p:nvPr>
            <p:ph type="title"/>
          </p:nvPr>
        </p:nvSpPr>
        <p:spPr bwMode="auto">
          <a:xfrm>
            <a:off x="215900" y="539750"/>
            <a:ext cx="8532813" cy="11430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mtClean="0"/>
              <a:t>Crenças de Longa Duração da </a:t>
            </a:r>
            <a:br>
              <a:rPr lang="pt-BR" smtClean="0"/>
            </a:br>
            <a:r>
              <a:rPr lang="pt-BR" smtClean="0"/>
              <a:t>Teoria da Maturação</a:t>
            </a:r>
          </a:p>
        </p:txBody>
      </p:sp>
      <p:sp>
        <p:nvSpPr>
          <p:cNvPr id="18435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287338" y="1979613"/>
            <a:ext cx="9359900" cy="41402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marL="358775" indent="-358775">
              <a:spcAft>
                <a:spcPct val="0"/>
              </a:spcAft>
            </a:pPr>
            <a:r>
              <a:rPr lang="pt-BR" smtClean="0"/>
              <a:t>Habilidades motoras básicas emergem automaticamente.</a:t>
            </a:r>
          </a:p>
          <a:p>
            <a:pPr marL="358775" indent="-358775">
              <a:spcAft>
                <a:spcPct val="0"/>
              </a:spcAft>
            </a:pPr>
            <a:r>
              <a:rPr lang="pt-BR" smtClean="0"/>
              <a:t>Não há necessidade de treinamento especial.</a:t>
            </a:r>
          </a:p>
          <a:p>
            <a:pPr marL="358775" indent="-358775">
              <a:spcAft>
                <a:spcPct val="0"/>
              </a:spcAft>
            </a:pPr>
            <a:r>
              <a:rPr lang="pt-BR" smtClean="0"/>
              <a:t>A privação por curto tempo não restringe o desenvolvimento.</a:t>
            </a:r>
          </a:p>
          <a:p>
            <a:pPr marL="358775" indent="-358775">
              <a:spcAft>
                <a:spcPct val="0"/>
              </a:spcAft>
            </a:pPr>
            <a:r>
              <a:rPr lang="pt-BR" smtClean="0"/>
              <a:t>O sistema nervoso é muito importante.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/>
          <p:cNvSpPr>
            <a:spLocks noGrp="1"/>
          </p:cNvSpPr>
          <p:nvPr>
            <p:ph type="title"/>
          </p:nvPr>
        </p:nvSpPr>
        <p:spPr bwMode="auto">
          <a:xfrm>
            <a:off x="215900" y="539750"/>
            <a:ext cx="8532813" cy="11430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mtClean="0"/>
              <a:t>Metodologia Descritiva</a:t>
            </a:r>
            <a:br>
              <a:rPr lang="pt-BR" smtClean="0"/>
            </a:br>
            <a:r>
              <a:rPr lang="pt-BR" smtClean="0"/>
              <a:t>no Desenvolvimento Motor</a:t>
            </a:r>
          </a:p>
        </p:txBody>
      </p:sp>
      <p:sp>
        <p:nvSpPr>
          <p:cNvPr id="19459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287338" y="1979613"/>
            <a:ext cx="9359900" cy="41402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marL="358775" indent="-358775">
              <a:spcAft>
                <a:spcPct val="0"/>
              </a:spcAft>
            </a:pPr>
            <a:r>
              <a:rPr lang="pt-BR" dirty="0" smtClean="0"/>
              <a:t>Característica dos </a:t>
            </a:r>
            <a:r>
              <a:rPr lang="pt-BR" dirty="0" err="1" smtClean="0"/>
              <a:t>maturacionistas</a:t>
            </a:r>
            <a:endParaRPr lang="pt-BR" dirty="0" smtClean="0"/>
          </a:p>
          <a:p>
            <a:pPr marL="358775" indent="-358775">
              <a:spcAft>
                <a:spcPct val="0"/>
              </a:spcAft>
            </a:pPr>
            <a:r>
              <a:rPr lang="pt-BR" dirty="0" smtClean="0"/>
              <a:t>Descrição normativa</a:t>
            </a:r>
          </a:p>
          <a:p>
            <a:pPr marL="358775" indent="-358775">
              <a:spcAft>
                <a:spcPct val="0"/>
              </a:spcAft>
            </a:pPr>
            <a:r>
              <a:rPr lang="pt-BR" dirty="0" smtClean="0"/>
              <a:t>Uso de escores quantitativos para descrever a performance média das crianças </a:t>
            </a:r>
            <a:r>
              <a:rPr lang="pt-BR" sz="2000" dirty="0" smtClean="0"/>
              <a:t>(</a:t>
            </a:r>
            <a:r>
              <a:rPr lang="pt-BR" sz="2000" dirty="0" err="1" smtClean="0"/>
              <a:t>Espenschade</a:t>
            </a:r>
            <a:r>
              <a:rPr lang="pt-BR" sz="2000" dirty="0" smtClean="0"/>
              <a:t> (1947),  </a:t>
            </a:r>
            <a:r>
              <a:rPr lang="pt-BR" sz="2000" dirty="0" err="1" smtClean="0"/>
              <a:t>Glassow</a:t>
            </a:r>
            <a:r>
              <a:rPr lang="pt-BR" sz="2000" dirty="0" smtClean="0"/>
              <a:t> (1938), </a:t>
            </a:r>
            <a:r>
              <a:rPr lang="pt-BR" sz="2000" dirty="0" err="1" smtClean="0"/>
              <a:t>Rarick</a:t>
            </a:r>
            <a:r>
              <a:rPr lang="pt-BR" sz="2000" dirty="0" smtClean="0"/>
              <a:t> (1967))</a:t>
            </a:r>
          </a:p>
          <a:p>
            <a:pPr marL="358775" indent="-358775">
              <a:spcAft>
                <a:spcPct val="0"/>
              </a:spcAft>
            </a:pPr>
            <a:r>
              <a:rPr lang="pt-BR" dirty="0" smtClean="0"/>
              <a:t>Descrições biomecânicas dos padrões de movimento nas habilidades fundamentais </a:t>
            </a:r>
            <a:r>
              <a:rPr lang="pt-BR" sz="2000" dirty="0" smtClean="0"/>
              <a:t>(</a:t>
            </a:r>
            <a:r>
              <a:rPr lang="pt-BR" sz="2000" dirty="0" err="1" smtClean="0"/>
              <a:t>Glassow</a:t>
            </a:r>
            <a:r>
              <a:rPr lang="pt-BR" sz="2000" dirty="0" smtClean="0"/>
              <a:t> (1938), </a:t>
            </a:r>
            <a:r>
              <a:rPr lang="pt-BR" sz="2000" dirty="0" err="1" smtClean="0"/>
              <a:t>Halverson</a:t>
            </a:r>
            <a:r>
              <a:rPr lang="pt-BR" sz="2000" dirty="0" smtClean="0"/>
              <a:t> (1973))</a:t>
            </a:r>
          </a:p>
        </p:txBody>
      </p:sp>
      <p:pic>
        <p:nvPicPr>
          <p:cNvPr id="4" name="Imagem 3" descr="02_03.png"/>
          <p:cNvPicPr>
            <a:picLocks noChangeAspect="1"/>
          </p:cNvPicPr>
          <p:nvPr/>
        </p:nvPicPr>
        <p:blipFill>
          <a:blip r:embed="rId3" cstate="print"/>
          <a:srcRect l="44227" t="2759" r="4469" b="48957"/>
          <a:stretch>
            <a:fillRect/>
          </a:stretch>
        </p:blipFill>
        <p:spPr bwMode="auto">
          <a:xfrm>
            <a:off x="776536" y="5229200"/>
            <a:ext cx="1151458" cy="13905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tângulo 6"/>
          <p:cNvSpPr>
            <a:spLocks noChangeArrowheads="1"/>
          </p:cNvSpPr>
          <p:nvPr/>
        </p:nvSpPr>
        <p:spPr bwMode="auto">
          <a:xfrm>
            <a:off x="2000672" y="6165304"/>
            <a:ext cx="17684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 b="1" i="1" dirty="0" err="1"/>
              <a:t>Lolas</a:t>
            </a:r>
            <a:r>
              <a:rPr lang="pt-BR" sz="1600" b="1" i="1" dirty="0"/>
              <a:t> </a:t>
            </a:r>
            <a:r>
              <a:rPr lang="pt-BR" sz="1600" b="1" i="1" dirty="0" err="1"/>
              <a:t>Halverson</a:t>
            </a:r>
            <a:endParaRPr lang="pt-BR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ítulo 1"/>
          <p:cNvSpPr>
            <a:spLocks noGrp="1"/>
          </p:cNvSpPr>
          <p:nvPr>
            <p:ph type="title"/>
          </p:nvPr>
        </p:nvSpPr>
        <p:spPr bwMode="auto">
          <a:xfrm>
            <a:off x="215900" y="539750"/>
            <a:ext cx="8532813" cy="11430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mtClean="0"/>
              <a:t>Como um Maturacionista Explicaria as Questões a Seguir?</a:t>
            </a:r>
          </a:p>
        </p:txBody>
      </p:sp>
      <p:sp>
        <p:nvSpPr>
          <p:cNvPr id="20483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287338" y="1979613"/>
            <a:ext cx="9359900" cy="41402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marL="358775" indent="-358775">
              <a:spcAft>
                <a:spcPct val="0"/>
              </a:spcAft>
            </a:pPr>
            <a:r>
              <a:rPr lang="pt-BR" smtClean="0"/>
              <a:t>Criança aprendendo a caminhar</a:t>
            </a:r>
          </a:p>
          <a:p>
            <a:pPr marL="358775" indent="-358775">
              <a:spcAft>
                <a:spcPct val="0"/>
              </a:spcAft>
            </a:pPr>
            <a:r>
              <a:rPr lang="pt-BR" smtClean="0"/>
              <a:t>Criança andando de bicicleta</a:t>
            </a:r>
          </a:p>
          <a:p>
            <a:pPr marL="358775" indent="-358775">
              <a:spcAft>
                <a:spcPct val="0"/>
              </a:spcAft>
            </a:pPr>
            <a:r>
              <a:rPr lang="pt-BR" smtClean="0"/>
              <a:t>Adolescente com dificuldade para nadar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ítulo 1"/>
          <p:cNvSpPr>
            <a:spLocks noGrp="1"/>
          </p:cNvSpPr>
          <p:nvPr>
            <p:ph type="title"/>
          </p:nvPr>
        </p:nvSpPr>
        <p:spPr bwMode="auto">
          <a:xfrm>
            <a:off x="308619" y="476672"/>
            <a:ext cx="8532813" cy="11430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dirty="0" smtClean="0"/>
              <a:t>Processamento de Informações</a:t>
            </a:r>
          </a:p>
        </p:txBody>
      </p:sp>
      <p:sp>
        <p:nvSpPr>
          <p:cNvPr id="21507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287338" y="1124744"/>
            <a:ext cx="9359900" cy="4140200"/>
          </a:xfrm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pt-BR" dirty="0" smtClean="0"/>
              <a:t>Também aprendizagem social de </a:t>
            </a:r>
            <a:r>
              <a:rPr lang="pt-BR" dirty="0" err="1" smtClean="0"/>
              <a:t>Bandura</a:t>
            </a:r>
            <a:r>
              <a:rPr lang="pt-BR" dirty="0" smtClean="0"/>
              <a:t> (1986), behaviorismo de Skinner (1974)</a:t>
            </a:r>
          </a:p>
          <a:p>
            <a:pPr>
              <a:defRPr/>
            </a:pPr>
            <a:r>
              <a:rPr lang="pt-BR" dirty="0" smtClean="0"/>
              <a:t> Princípio básico: cérebro como um computador complexo</a:t>
            </a:r>
          </a:p>
          <a:p>
            <a:pPr lvl="1">
              <a:defRPr/>
            </a:pPr>
            <a:r>
              <a:rPr lang="pt-BR" dirty="0" smtClean="0"/>
              <a:t>O humano passivo responde a estímulos no ambiente.</a:t>
            </a:r>
          </a:p>
          <a:p>
            <a:pPr lvl="1">
              <a:defRPr/>
            </a:pPr>
            <a:r>
              <a:rPr lang="pt-BR" dirty="0" smtClean="0"/>
              <a:t>A pesquisa investiga as ligações estímulo-resposta, </a:t>
            </a:r>
            <a:r>
              <a:rPr lang="pt-BR" i="1" dirty="0" smtClean="0"/>
              <a:t>feedback</a:t>
            </a:r>
            <a:r>
              <a:rPr lang="pt-BR" dirty="0" smtClean="0"/>
              <a:t> e conhecimento de resultados.</a:t>
            </a:r>
          </a:p>
          <a:p>
            <a:pPr>
              <a:defRPr/>
            </a:pPr>
            <a:r>
              <a:rPr lang="pt-BR" dirty="0" smtClean="0"/>
              <a:t>Adultos jovens são geralmente estudados primeiro como base de comparação para performance de crianças e de idosos</a:t>
            </a:r>
          </a:p>
          <a:p>
            <a:pPr marL="358775" indent="-358775">
              <a:spcAft>
                <a:spcPct val="0"/>
              </a:spcAft>
              <a:defRPr/>
            </a:pPr>
            <a:endParaRPr lang="pt-BR" dirty="0" smtClean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2720" y="5373216"/>
            <a:ext cx="1728192" cy="1201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tângulo 6"/>
          <p:cNvSpPr>
            <a:spLocks noChangeArrowheads="1"/>
          </p:cNvSpPr>
          <p:nvPr/>
        </p:nvSpPr>
        <p:spPr bwMode="auto">
          <a:xfrm>
            <a:off x="4232920" y="6093296"/>
            <a:ext cx="18510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b="1" dirty="0"/>
              <a:t>Albert </a:t>
            </a:r>
            <a:r>
              <a:rPr lang="pt-BR" b="1" dirty="0" err="1"/>
              <a:t>Bandura</a:t>
            </a:r>
            <a:endParaRPr lang="pt-BR" b="1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13240" y="5373793"/>
            <a:ext cx="936104" cy="1367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tângulo 8"/>
          <p:cNvSpPr>
            <a:spLocks noChangeArrowheads="1"/>
          </p:cNvSpPr>
          <p:nvPr/>
        </p:nvSpPr>
        <p:spPr bwMode="auto">
          <a:xfrm>
            <a:off x="8048923" y="6164758"/>
            <a:ext cx="15700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b="1"/>
              <a:t>B. F. Skinner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ítulo 1"/>
          <p:cNvSpPr>
            <a:spLocks noGrp="1"/>
          </p:cNvSpPr>
          <p:nvPr>
            <p:ph type="title"/>
          </p:nvPr>
        </p:nvSpPr>
        <p:spPr bwMode="auto">
          <a:xfrm>
            <a:off x="215900" y="539750"/>
            <a:ext cx="8532813" cy="11430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mtClean="0"/>
              <a:t>Desenvolvimento Perceptomotor</a:t>
            </a:r>
          </a:p>
        </p:txBody>
      </p:sp>
      <p:sp>
        <p:nvSpPr>
          <p:cNvPr id="22531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287338" y="1439863"/>
            <a:ext cx="9359900" cy="41402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marL="358775" indent="-358775">
              <a:spcAft>
                <a:spcPct val="0"/>
              </a:spcAft>
            </a:pPr>
            <a:r>
              <a:rPr lang="pt-BR" smtClean="0"/>
              <a:t>Subcampo existe dentro da estrutura do processamento de informações.</a:t>
            </a:r>
          </a:p>
          <a:p>
            <a:pPr marL="358775" indent="-358775">
              <a:spcAft>
                <a:spcPct val="0"/>
              </a:spcAft>
            </a:pPr>
            <a:r>
              <a:rPr lang="pt-BR" smtClean="0"/>
              <a:t>O trabalho inicial (na década de 1960) tentou ligar as deficiências de aprendizagem ao desenvolvimento perceptomotor atrasado.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ítulo 1"/>
          <p:cNvSpPr>
            <a:spLocks noGrp="1"/>
          </p:cNvSpPr>
          <p:nvPr>
            <p:ph type="title"/>
          </p:nvPr>
        </p:nvSpPr>
        <p:spPr bwMode="auto">
          <a:xfrm>
            <a:off x="215900" y="539750"/>
            <a:ext cx="8532813" cy="11430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mtClean="0"/>
              <a:t>Como um Teórico do Processamento de Informações Explicaria</a:t>
            </a:r>
            <a:br>
              <a:rPr lang="pt-BR" smtClean="0"/>
            </a:br>
            <a:r>
              <a:rPr lang="pt-BR" smtClean="0"/>
              <a:t>as Questões a Seguir?</a:t>
            </a:r>
          </a:p>
        </p:txBody>
      </p:sp>
      <p:sp>
        <p:nvSpPr>
          <p:cNvPr id="23555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287338" y="2519363"/>
            <a:ext cx="9359900" cy="3267075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marL="358775" indent="-358775">
              <a:spcAft>
                <a:spcPct val="0"/>
              </a:spcAft>
            </a:pPr>
            <a:r>
              <a:rPr lang="pt-BR" smtClean="0"/>
              <a:t>Criança aprendendo a caminhar</a:t>
            </a:r>
          </a:p>
          <a:p>
            <a:pPr marL="358775" indent="-358775">
              <a:spcAft>
                <a:spcPct val="0"/>
              </a:spcAft>
            </a:pPr>
            <a:r>
              <a:rPr lang="pt-BR" smtClean="0"/>
              <a:t>Criança andando de bicicleta</a:t>
            </a:r>
          </a:p>
          <a:p>
            <a:pPr marL="358775" indent="-358775">
              <a:spcAft>
                <a:spcPct val="0"/>
              </a:spcAft>
            </a:pPr>
            <a:r>
              <a:rPr lang="pt-BR" smtClean="0"/>
              <a:t>Adolescente com dificuldade para nadar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ítulo 1"/>
          <p:cNvSpPr>
            <a:spLocks noGrp="1"/>
          </p:cNvSpPr>
          <p:nvPr>
            <p:ph type="title"/>
          </p:nvPr>
        </p:nvSpPr>
        <p:spPr bwMode="auto">
          <a:xfrm>
            <a:off x="215900" y="539750"/>
            <a:ext cx="8532813" cy="11430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mtClean="0"/>
              <a:t>Perspectiva Ecológica</a:t>
            </a:r>
          </a:p>
        </p:txBody>
      </p:sp>
      <p:sp>
        <p:nvSpPr>
          <p:cNvPr id="24579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287338" y="1439863"/>
            <a:ext cx="9359900" cy="4140200"/>
          </a:xfrm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pt-BR" dirty="0" smtClean="0"/>
              <a:t>Desenvolvimento dirigido pela inter-relação entre indivíduo Ambiente e tarefa (importância de múltiplos sistemas)</a:t>
            </a:r>
          </a:p>
          <a:p>
            <a:pPr>
              <a:defRPr/>
            </a:pPr>
            <a:r>
              <a:rPr lang="pt-BR" dirty="0" smtClean="0"/>
              <a:t>O sistema neural como um dos muitos sistemas responsáveis pela ação</a:t>
            </a:r>
          </a:p>
          <a:p>
            <a:pPr>
              <a:defRPr/>
            </a:pPr>
            <a:r>
              <a:rPr lang="pt-BR" dirty="0" smtClean="0"/>
              <a:t>Duas ramificações</a:t>
            </a:r>
          </a:p>
          <a:p>
            <a:pPr lvl="1">
              <a:defRPr/>
            </a:pPr>
            <a:r>
              <a:rPr lang="pt-BR" dirty="0" smtClean="0"/>
              <a:t>1. Sistemas dinâmicos</a:t>
            </a:r>
          </a:p>
          <a:p>
            <a:pPr lvl="1">
              <a:defRPr/>
            </a:pPr>
            <a:r>
              <a:rPr lang="pt-BR" dirty="0" smtClean="0"/>
              <a:t>2. Percepção-ação</a:t>
            </a:r>
          </a:p>
          <a:p>
            <a:pPr marL="358775" indent="-358775">
              <a:spcAft>
                <a:spcPct val="0"/>
              </a:spcAft>
              <a:defRPr/>
            </a:pPr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ítulo 1"/>
          <p:cNvSpPr>
            <a:spLocks noGrp="1"/>
          </p:cNvSpPr>
          <p:nvPr>
            <p:ph type="title"/>
          </p:nvPr>
        </p:nvSpPr>
        <p:spPr bwMode="auto">
          <a:xfrm>
            <a:off x="215900" y="539750"/>
            <a:ext cx="8532813" cy="11430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mtClean="0"/>
              <a:t>Sistemas Dinâmicos</a:t>
            </a:r>
          </a:p>
        </p:txBody>
      </p:sp>
      <p:sp>
        <p:nvSpPr>
          <p:cNvPr id="25603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287338" y="1439863"/>
            <a:ext cx="9359900" cy="41402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marL="358775" indent="-358775">
              <a:spcAft>
                <a:spcPct val="0"/>
              </a:spcAft>
            </a:pPr>
            <a:r>
              <a:rPr lang="pt-BR" dirty="0" smtClean="0"/>
              <a:t>A teoria foi defendida no início da década de 1980 por Kugler, </a:t>
            </a:r>
            <a:r>
              <a:rPr lang="pt-BR" dirty="0" err="1" smtClean="0"/>
              <a:t>Kelso</a:t>
            </a:r>
            <a:r>
              <a:rPr lang="pt-BR" dirty="0" smtClean="0"/>
              <a:t> e Turvey (entre outros).</a:t>
            </a:r>
            <a:endParaRPr lang="pt-BR" b="1" dirty="0" smtClean="0"/>
          </a:p>
          <a:p>
            <a:pPr marL="358775" indent="-358775">
              <a:spcAft>
                <a:spcPct val="0"/>
              </a:spcAft>
            </a:pPr>
            <a:r>
              <a:rPr lang="pt-BR" dirty="0" smtClean="0"/>
              <a:t>Os sistemas corporais espontaneamente se </a:t>
            </a:r>
            <a:br>
              <a:rPr lang="pt-BR" dirty="0" smtClean="0"/>
            </a:br>
            <a:r>
              <a:rPr lang="pt-BR" dirty="0" smtClean="0"/>
              <a:t>auto-organizam (não dirigidos apenas pelo SNC).</a:t>
            </a:r>
            <a:endParaRPr lang="pt-BR" b="1" dirty="0" smtClean="0"/>
          </a:p>
          <a:p>
            <a:pPr marL="358775" indent="-358775">
              <a:spcAft>
                <a:spcPct val="0"/>
              </a:spcAft>
            </a:pPr>
            <a:r>
              <a:rPr lang="pt-BR" dirty="0" smtClean="0"/>
              <a:t>Os sistemas corporais, o ambiente do realizador e as demandas da tarefa interagem.</a:t>
            </a:r>
          </a:p>
          <a:p>
            <a:pPr marL="358775" indent="-358775" algn="r">
              <a:spcAft>
                <a:spcPct val="0"/>
              </a:spcAft>
              <a:buFont typeface="Arial" pitchFamily="34" charset="0"/>
              <a:buNone/>
            </a:pPr>
            <a:endParaRPr lang="pt-BR" sz="2000" i="1" dirty="0" smtClean="0"/>
          </a:p>
          <a:p>
            <a:pPr marL="358775" indent="-358775" algn="r">
              <a:spcAft>
                <a:spcPct val="0"/>
              </a:spcAft>
              <a:buFont typeface="Arial" pitchFamily="34" charset="0"/>
              <a:buNone/>
            </a:pPr>
            <a:r>
              <a:rPr lang="pt-BR" sz="2000" i="1" dirty="0" smtClean="0"/>
              <a:t>(continua)</a:t>
            </a:r>
            <a:endParaRPr lang="pt-BR" sz="2000" dirty="0" smtClean="0"/>
          </a:p>
        </p:txBody>
      </p:sp>
      <p:sp>
        <p:nvSpPr>
          <p:cNvPr id="4" name="Retângulo 1"/>
          <p:cNvSpPr>
            <a:spLocks noChangeArrowheads="1"/>
          </p:cNvSpPr>
          <p:nvPr/>
        </p:nvSpPr>
        <p:spPr bwMode="auto">
          <a:xfrm>
            <a:off x="704528" y="6489700"/>
            <a:ext cx="15573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b="1" dirty="0"/>
              <a:t>Peter Kugler</a:t>
            </a:r>
            <a:endParaRPr lang="pt-B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lum bright="10000" contrast="30000"/>
          </a:blip>
          <a:srcRect/>
          <a:stretch>
            <a:fillRect/>
          </a:stretch>
        </p:blipFill>
        <p:spPr bwMode="auto">
          <a:xfrm>
            <a:off x="848544" y="4581128"/>
            <a:ext cx="1296144" cy="1775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4" cstate="print">
            <a:lum bright="-20000" contrast="30000"/>
          </a:blip>
          <a:srcRect/>
          <a:stretch>
            <a:fillRect/>
          </a:stretch>
        </p:blipFill>
        <p:spPr bwMode="auto">
          <a:xfrm>
            <a:off x="4953000" y="4581128"/>
            <a:ext cx="1224136" cy="1853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tângulo 4"/>
          <p:cNvSpPr>
            <a:spLocks noChangeArrowheads="1"/>
          </p:cNvSpPr>
          <p:nvPr/>
        </p:nvSpPr>
        <p:spPr bwMode="auto">
          <a:xfrm>
            <a:off x="4880992" y="6488113"/>
            <a:ext cx="145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b="1" i="1" dirty="0"/>
              <a:t>Scott </a:t>
            </a:r>
            <a:r>
              <a:rPr lang="pt-BR" b="1" i="1" dirty="0" err="1"/>
              <a:t>Kelso</a:t>
            </a:r>
            <a:endParaRPr lang="pt-BR" i="1" dirty="0"/>
          </a:p>
        </p:txBody>
      </p:sp>
      <p:pic>
        <p:nvPicPr>
          <p:cNvPr id="8" name="Picture 6" descr="http://www.psychology.uconn.edu/people/Faculty/Turvey/Turvey.jpg"/>
          <p:cNvPicPr>
            <a:picLocks noChangeAspect="1" noChangeArrowheads="1"/>
          </p:cNvPicPr>
          <p:nvPr/>
        </p:nvPicPr>
        <p:blipFill>
          <a:blip r:embed="rId5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2864768" y="4581128"/>
            <a:ext cx="1224136" cy="182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11"/>
          <p:cNvSpPr/>
          <p:nvPr/>
        </p:nvSpPr>
        <p:spPr>
          <a:xfrm>
            <a:off x="2504728" y="6453336"/>
            <a:ext cx="2078038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/>
              <a:t>Michael T. </a:t>
            </a:r>
            <a:r>
              <a:rPr lang="en-US" b="1" dirty="0" err="1"/>
              <a:t>Turvey</a:t>
            </a:r>
            <a:endParaRPr lang="pt-BR" b="1" cap="al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ítulo 1"/>
          <p:cNvSpPr>
            <a:spLocks noGrp="1"/>
          </p:cNvSpPr>
          <p:nvPr>
            <p:ph type="title"/>
          </p:nvPr>
        </p:nvSpPr>
        <p:spPr bwMode="auto">
          <a:xfrm>
            <a:off x="215900" y="539750"/>
            <a:ext cx="8532813" cy="11430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mtClean="0"/>
              <a:t>Sistemas Dinâmicos</a:t>
            </a:r>
            <a:r>
              <a:rPr lang="pt-BR" sz="2800" smtClean="0"/>
              <a:t> (</a:t>
            </a:r>
            <a:r>
              <a:rPr lang="pt-BR" sz="2800" i="1" smtClean="0"/>
              <a:t>continuação</a:t>
            </a:r>
            <a:r>
              <a:rPr lang="pt-BR" sz="2800" smtClean="0"/>
              <a:t>)</a:t>
            </a:r>
          </a:p>
        </p:txBody>
      </p:sp>
      <p:sp>
        <p:nvSpPr>
          <p:cNvPr id="26627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287338" y="1439863"/>
            <a:ext cx="9359900" cy="41402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marL="358775" indent="-358775">
              <a:spcAft>
                <a:spcPct val="0"/>
              </a:spcAft>
            </a:pPr>
            <a:r>
              <a:rPr lang="pt-BR" smtClean="0"/>
              <a:t>Alguns sistemas podem se desenvolver mais lentamente em pessoas jovens ou degradar mais rápido em pessoas mais velhas e, então, controlar a taxa de desenvolvimento ou a mudança.</a:t>
            </a:r>
          </a:p>
          <a:p>
            <a:pPr marL="358775" indent="-358775">
              <a:spcAft>
                <a:spcPct val="0"/>
              </a:spcAft>
            </a:pPr>
            <a:r>
              <a:rPr lang="pt-BR" smtClean="0"/>
              <a:t>O desenvolvimento é caracterizado por mudanças qualitativas e descontínuas.</a:t>
            </a:r>
          </a:p>
          <a:p>
            <a:pPr marL="358775" indent="-358775">
              <a:spcAft>
                <a:spcPct val="0"/>
              </a:spcAft>
            </a:pPr>
            <a:r>
              <a:rPr lang="pt-BR" smtClean="0"/>
              <a:t>Mudanças ocorrem ao longo da vida.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Imagem 3" descr="Slide 17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3775" y="2160588"/>
            <a:ext cx="7918450" cy="298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5900" y="539750"/>
            <a:ext cx="8532813" cy="11430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mtClean="0"/>
              <a:t>Sistemas Dinâmicos: </a:t>
            </a:r>
            <a:br>
              <a:rPr lang="pt-BR" smtClean="0"/>
            </a:br>
            <a:r>
              <a:rPr lang="pt-BR" smtClean="0"/>
              <a:t>Mudanças Gráficas</a:t>
            </a:r>
            <a:endParaRPr lang="en-US" smtClean="0">
              <a:solidFill>
                <a:srgbClr val="00808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ítulo 1"/>
          <p:cNvSpPr>
            <a:spLocks noGrp="1"/>
          </p:cNvSpPr>
          <p:nvPr>
            <p:ph type="title"/>
          </p:nvPr>
        </p:nvSpPr>
        <p:spPr bwMode="auto">
          <a:xfrm>
            <a:off x="215900" y="539750"/>
            <a:ext cx="8532813" cy="11430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mtClean="0"/>
              <a:t>Percepção-Ação</a:t>
            </a:r>
          </a:p>
        </p:txBody>
      </p:sp>
      <p:sp>
        <p:nvSpPr>
          <p:cNvPr id="28675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287338" y="1439863"/>
            <a:ext cx="9359900" cy="41402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marL="358775" indent="-358775">
              <a:spcAft>
                <a:spcPct val="0"/>
              </a:spcAft>
            </a:pPr>
            <a:r>
              <a:rPr lang="pt-BR" smtClean="0"/>
              <a:t>A teoria está baseada no trabalho de J. J. Gibson (décadas de 1960 e 1970).</a:t>
            </a:r>
          </a:p>
          <a:p>
            <a:pPr marL="358775" indent="-358775">
              <a:spcAft>
                <a:spcPct val="0"/>
              </a:spcAft>
            </a:pPr>
            <a:r>
              <a:rPr lang="pt-BR" i="1" smtClean="0"/>
              <a:t>Affordance</a:t>
            </a:r>
            <a:r>
              <a:rPr lang="pt-BR" smtClean="0"/>
              <a:t> é a função que um objeto ambiental fornece a um indivíduo.</a:t>
            </a:r>
          </a:p>
          <a:p>
            <a:pPr marL="719138" lvl="1" indent="-358775">
              <a:spcAft>
                <a:spcPct val="0"/>
              </a:spcAft>
            </a:pPr>
            <a:r>
              <a:rPr lang="pt-BR" smtClean="0"/>
              <a:t>As características definem os significados dos objetos.</a:t>
            </a:r>
          </a:p>
          <a:p>
            <a:pPr marL="719138" lvl="1" indent="-358775">
              <a:spcAft>
                <a:spcPct val="0"/>
              </a:spcAft>
            </a:pPr>
            <a:r>
              <a:rPr lang="pt-BR" smtClean="0"/>
              <a:t>As funções do objeto estão baseadas nas dimensões intrínsecas dos indivíduos (i.e., são baseadas nas escala corporal), e não extrínsecas ao objeto, com dimensões objetivas.</a:t>
            </a:r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0832" y="5013176"/>
            <a:ext cx="1514475" cy="1638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ítulo 1"/>
          <p:cNvSpPr>
            <a:spLocks noGrp="1"/>
          </p:cNvSpPr>
          <p:nvPr>
            <p:ph type="title"/>
          </p:nvPr>
        </p:nvSpPr>
        <p:spPr bwMode="auto">
          <a:xfrm>
            <a:off x="215900" y="539750"/>
            <a:ext cx="8532813" cy="11430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mtClean="0"/>
              <a:t>Perspectivas Ecológicas</a:t>
            </a:r>
          </a:p>
        </p:txBody>
      </p:sp>
      <p:sp>
        <p:nvSpPr>
          <p:cNvPr id="29699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287338" y="1439863"/>
            <a:ext cx="9359900" cy="41402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marL="358775" indent="-358775">
              <a:spcAft>
                <a:spcPct val="0"/>
              </a:spcAft>
            </a:pPr>
            <a:r>
              <a:rPr lang="pt-BR" smtClean="0"/>
              <a:t>Ambas as ramificações rejeitam o SNC como controlador executivo de oportunidades quase ilimitadas de movimento.</a:t>
            </a:r>
          </a:p>
          <a:p>
            <a:pPr marL="358775" indent="-358775">
              <a:spcAft>
                <a:spcPct val="0"/>
              </a:spcAft>
            </a:pPr>
            <a:r>
              <a:rPr lang="pt-BR" smtClean="0"/>
              <a:t>O controle é distribuído ao longo do corpo, em níveis tanto globais quanto locais.</a:t>
            </a:r>
          </a:p>
          <a:p>
            <a:pPr marL="358775" indent="-358775">
              <a:spcAft>
                <a:spcPct val="0"/>
              </a:spcAft>
            </a:pPr>
            <a:r>
              <a:rPr lang="pt-BR" smtClean="0"/>
              <a:t>Essa perspectiva desafiadora permite novos tipos de experimentos e novas formas de pensar sobre questões antigas.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ítulo 1"/>
          <p:cNvSpPr>
            <a:spLocks noGrp="1"/>
          </p:cNvSpPr>
          <p:nvPr>
            <p:ph type="title"/>
          </p:nvPr>
        </p:nvSpPr>
        <p:spPr bwMode="auto">
          <a:xfrm>
            <a:off x="215900" y="539750"/>
            <a:ext cx="8532813" cy="11430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mtClean="0"/>
              <a:t>Perspectiva Ecológica e Visão Geral</a:t>
            </a:r>
          </a:p>
        </p:txBody>
      </p:sp>
      <p:sp>
        <p:nvSpPr>
          <p:cNvPr id="30723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287338" y="1439863"/>
            <a:ext cx="9359900" cy="41402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marL="358775" indent="-358775">
              <a:spcAft>
                <a:spcPct val="0"/>
              </a:spcAft>
            </a:pPr>
            <a:r>
              <a:rPr lang="pt-BR" smtClean="0"/>
              <a:t>Se você fosse um teórico da perspectiva ecológica, como você explicaria as questões a seguir?</a:t>
            </a:r>
          </a:p>
          <a:p>
            <a:pPr marL="719138" lvl="1" indent="-358775">
              <a:spcAft>
                <a:spcPct val="0"/>
              </a:spcAft>
            </a:pPr>
            <a:r>
              <a:rPr lang="pt-BR" smtClean="0"/>
              <a:t>Criança aprendendo a caminhar</a:t>
            </a:r>
          </a:p>
          <a:p>
            <a:pPr marL="719138" lvl="1" indent="-358775">
              <a:spcAft>
                <a:spcPct val="0"/>
              </a:spcAft>
            </a:pPr>
            <a:r>
              <a:rPr lang="pt-BR" smtClean="0"/>
              <a:t>Criança andando de bicicleta</a:t>
            </a:r>
          </a:p>
          <a:p>
            <a:pPr marL="719138" lvl="1" indent="-358775">
              <a:spcAft>
                <a:spcPct val="0"/>
              </a:spcAft>
            </a:pPr>
            <a:r>
              <a:rPr lang="pt-BR" smtClean="0"/>
              <a:t>Adolescente com dificuldade para nadar</a:t>
            </a:r>
          </a:p>
          <a:p>
            <a:pPr marL="358775" indent="-358775">
              <a:spcAft>
                <a:spcPct val="0"/>
              </a:spcAft>
            </a:pPr>
            <a:r>
              <a:rPr lang="pt-BR" smtClean="0"/>
              <a:t>Compare as três teorias.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</TotalTime>
  <Words>618</Words>
  <Application>Microsoft Office PowerPoint</Application>
  <PresentationFormat>Papel A4 (210 x 297 mm)</PresentationFormat>
  <Paragraphs>107</Paragraphs>
  <Slides>20</Slides>
  <Notes>20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1" baseType="lpstr">
      <vt:lpstr>1_Personalizar design</vt:lpstr>
      <vt:lpstr>Perspectivas Teóricas no Desenvolvimento Motor  Prof. Luciano Basso</vt:lpstr>
      <vt:lpstr>Desenvolvimento Motor: O que e quando ocorre?</vt:lpstr>
      <vt:lpstr>Desenvolvimento Motor: Como e por que ocorre?</vt:lpstr>
      <vt:lpstr>Teorias do Desenvolvimento Motor</vt:lpstr>
      <vt:lpstr>Perspectiva Maturacional</vt:lpstr>
      <vt:lpstr>História da Perspectiva Maturacional</vt:lpstr>
      <vt:lpstr>Interesse dos Maturacionistas no Processo</vt:lpstr>
      <vt:lpstr>Crenças de Longa Duração da  Teoria da Maturação</vt:lpstr>
      <vt:lpstr>Metodologia Descritiva no Desenvolvimento Motor</vt:lpstr>
      <vt:lpstr>Como um Maturacionista Explicaria as Questões a Seguir?</vt:lpstr>
      <vt:lpstr>Processamento de Informações</vt:lpstr>
      <vt:lpstr>Desenvolvimento Perceptomotor</vt:lpstr>
      <vt:lpstr>Como um Teórico do Processamento de Informações Explicaria as Questões a Seguir?</vt:lpstr>
      <vt:lpstr>Perspectiva Ecológica</vt:lpstr>
      <vt:lpstr>Sistemas Dinâmicos</vt:lpstr>
      <vt:lpstr>Sistemas Dinâmicos (continuação)</vt:lpstr>
      <vt:lpstr>Sistemas Dinâmicos:  Mudanças Gráficas</vt:lpstr>
      <vt:lpstr>Percepção-Ação</vt:lpstr>
      <vt:lpstr>Perspectivas Ecológicas</vt:lpstr>
      <vt:lpstr>Perspectiva Ecológica e Visão Geral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TECHBOOKS</dc:creator>
  <cp:lastModifiedBy>Luciano Basso</cp:lastModifiedBy>
  <cp:revision>27</cp:revision>
  <dcterms:created xsi:type="dcterms:W3CDTF">2009-11-24T13:03:31Z</dcterms:created>
  <dcterms:modified xsi:type="dcterms:W3CDTF">2012-05-24T03:11:59Z</dcterms:modified>
</cp:coreProperties>
</file>